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6"/>
  </p:normalViewPr>
  <p:slideViewPr>
    <p:cSldViewPr snapToGrid="0" snapToObjects="1">
      <p:cViewPr varScale="1">
        <p:scale>
          <a:sx n="109" d="100"/>
          <a:sy n="109" d="100"/>
        </p:scale>
        <p:origin x="17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8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6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5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82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65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0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6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6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0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88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23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FA95-59C7-864D-A11D-97FF0E3DCF8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6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image" Target="../media/image16.tif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jp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23" Type="http://schemas.openxmlformats.org/officeDocument/2006/relationships/image" Target="../media/image22.tif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OSSUS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39" y="96762"/>
            <a:ext cx="3080865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3" y="2937109"/>
            <a:ext cx="1920119" cy="911035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80" y="3934286"/>
            <a:ext cx="1660720" cy="1654592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105" y="3240504"/>
            <a:ext cx="1660720" cy="1654461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071" y="5667514"/>
            <a:ext cx="2089452" cy="350425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7836" y="2998502"/>
            <a:ext cx="2939143" cy="1663854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2975" y="5032344"/>
            <a:ext cx="3435591" cy="448488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2606" y="3239754"/>
            <a:ext cx="1464758" cy="1654461"/>
          </a:xfrm>
          <a:prstGeom prst="rect">
            <a:avLst/>
          </a:prstGeom>
          <a:ln>
            <a:solidFill>
              <a:srgbClr val="4BACC6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-81541" y="1984385"/>
            <a:ext cx="23472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RESOURCES: 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BIOREPOSITORY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  &amp; TRIAL SAMPLES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12128" y="1984385"/>
            <a:ext cx="18966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DATA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PRODUCTION: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MULTI-OMICS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PROFILING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57396" y="2056450"/>
            <a:ext cx="18261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DISCOVERY: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SUB-TYPING &amp;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ACTIONABLE </a:t>
            </a:r>
            <a:b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</a:br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PATHWAYS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6531" y="2056450"/>
            <a:ext cx="2775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VALIDATION: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CLINICAL PORTABILITY 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&amp; THERAPIES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4857" y="166862"/>
            <a:ext cx="27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COLOSSUS has received funding from the </a:t>
            </a:r>
          </a:p>
          <a:p>
            <a:pPr algn="r"/>
            <a:r>
              <a:rPr lang="en-US" sz="900" dirty="0"/>
              <a:t>European Union’s  Horizon 2020 research and innovation programme under grant agreement </a:t>
            </a:r>
          </a:p>
          <a:p>
            <a:pPr algn="r"/>
            <a:r>
              <a:rPr lang="en-US" sz="900" dirty="0"/>
              <a:t>no.754923.  </a:t>
            </a:r>
          </a:p>
        </p:txBody>
      </p:sp>
      <p:pic>
        <p:nvPicPr>
          <p:cNvPr id="19" name="Picture 18" descr="eu_flag_logo_240px_gre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153" y="803107"/>
            <a:ext cx="455422" cy="30424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8882" y="4662356"/>
            <a:ext cx="2998097" cy="1119771"/>
          </a:xfrm>
          <a:prstGeom prst="rect">
            <a:avLst/>
          </a:prstGeom>
          <a:ln>
            <a:noFill/>
          </a:ln>
        </p:spPr>
      </p:pic>
      <p:pic>
        <p:nvPicPr>
          <p:cNvPr id="21" name="Picture 20" descr="CTI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205" y="6386168"/>
            <a:ext cx="463855" cy="327817"/>
          </a:xfrm>
          <a:prstGeom prst="rect">
            <a:avLst/>
          </a:prstGeom>
        </p:spPr>
      </p:pic>
      <p:pic>
        <p:nvPicPr>
          <p:cNvPr id="22" name="Picture 21" descr="ICR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959" y="6457190"/>
            <a:ext cx="964372" cy="185772"/>
          </a:xfrm>
          <a:prstGeom prst="rect">
            <a:avLst/>
          </a:prstGeom>
        </p:spPr>
      </p:pic>
      <p:pic>
        <p:nvPicPr>
          <p:cNvPr id="23" name="Picture 22" descr="INSERM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305" y="6410799"/>
            <a:ext cx="736756" cy="278555"/>
          </a:xfrm>
          <a:prstGeom prst="rect">
            <a:avLst/>
          </a:prstGeom>
        </p:spPr>
      </p:pic>
      <p:pic>
        <p:nvPicPr>
          <p:cNvPr id="24" name="Picture 23" descr="logoHalioDx_RVB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681" y="6445639"/>
            <a:ext cx="656066" cy="208875"/>
          </a:xfrm>
          <a:prstGeom prst="rect">
            <a:avLst/>
          </a:prstGeom>
        </p:spPr>
      </p:pic>
      <p:pic>
        <p:nvPicPr>
          <p:cNvPr id="25" name="Picture 24" descr="PT_circle_texture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75" y="6421676"/>
            <a:ext cx="256801" cy="256801"/>
          </a:xfrm>
          <a:prstGeom prst="rect">
            <a:avLst/>
          </a:prstGeom>
        </p:spPr>
      </p:pic>
      <p:pic>
        <p:nvPicPr>
          <p:cNvPr id="26" name="Picture 25" descr="UNITO LOGO.ti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645" y="6421167"/>
            <a:ext cx="664805" cy="257819"/>
          </a:xfrm>
          <a:prstGeom prst="rect">
            <a:avLst/>
          </a:prstGeom>
        </p:spPr>
      </p:pic>
      <p:pic>
        <p:nvPicPr>
          <p:cNvPr id="27" name="Picture 26" descr="VIB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31" y="6431994"/>
            <a:ext cx="437976" cy="236164"/>
          </a:xfrm>
          <a:prstGeom prst="rect">
            <a:avLst/>
          </a:prstGeom>
        </p:spPr>
      </p:pic>
      <p:pic>
        <p:nvPicPr>
          <p:cNvPr id="28" name="Picture 27" descr="UHEI.jpe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229" y="6334628"/>
            <a:ext cx="824554" cy="430896"/>
          </a:xfrm>
          <a:prstGeom prst="rect">
            <a:avLst/>
          </a:prstGeom>
        </p:spPr>
      </p:pic>
      <p:pic>
        <p:nvPicPr>
          <p:cNvPr id="29" name="Picture 28" descr="UCD.jpe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35" y="6397327"/>
            <a:ext cx="305498" cy="305498"/>
          </a:xfrm>
          <a:prstGeom prst="rect">
            <a:avLst/>
          </a:prstGeom>
        </p:spPr>
      </p:pic>
      <p:pic>
        <p:nvPicPr>
          <p:cNvPr id="31" name="Picture 30" descr="logo_eng VHIO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64" y="6401096"/>
            <a:ext cx="300073" cy="297960"/>
          </a:xfrm>
          <a:prstGeom prst="rect">
            <a:avLst/>
          </a:prstGeom>
        </p:spPr>
      </p:pic>
      <p:pic>
        <p:nvPicPr>
          <p:cNvPr id="32" name="Picture 31" descr="RCSI-logo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9" y="6145658"/>
            <a:ext cx="542407" cy="696534"/>
          </a:xfrm>
          <a:prstGeom prst="rect">
            <a:avLst/>
          </a:prstGeom>
        </p:spPr>
      </p:pic>
      <p:pic>
        <p:nvPicPr>
          <p:cNvPr id="33" name="Picture 32" descr="geneXplain_oSchatten (1).tif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48" y="6477986"/>
            <a:ext cx="768959" cy="144180"/>
          </a:xfrm>
          <a:prstGeom prst="rect">
            <a:avLst/>
          </a:prstGeom>
        </p:spPr>
      </p:pic>
      <p:pic>
        <p:nvPicPr>
          <p:cNvPr id="34" name="Picture 33" descr="13_EPI_colossus-320x202.jp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958" y="6361104"/>
            <a:ext cx="598723" cy="3779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415ECC-55A1-FB4E-8562-FADDDEC2F025}"/>
              </a:ext>
            </a:extLst>
          </p:cNvPr>
          <p:cNvSpPr txBox="1"/>
          <p:nvPr/>
        </p:nvSpPr>
        <p:spPr>
          <a:xfrm>
            <a:off x="16759" y="1037991"/>
            <a:ext cx="91174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solidFill>
                  <a:schemeClr val="accent5">
                    <a:lumMod val="50000"/>
                  </a:schemeClr>
                </a:solidFill>
                <a:latin typeface="Avenir Book" panose="02000503020000020003" pitchFamily="2" charset="0"/>
                <a:ea typeface="Verdana" panose="020B0604030504040204" pitchFamily="34" charset="0"/>
                <a:cs typeface="Verdana" panose="020B0604030504040204" pitchFamily="34" charset="0"/>
              </a:rPr>
              <a:t>Harnessing the power of systems biomedicine, network analysis </a:t>
            </a:r>
          </a:p>
          <a:p>
            <a:pPr algn="ctr"/>
            <a:r>
              <a:rPr lang="en-IE" sz="2200" b="1" dirty="0">
                <a:solidFill>
                  <a:schemeClr val="accent5">
                    <a:lumMod val="50000"/>
                  </a:schemeClr>
                </a:solidFill>
                <a:latin typeface="Avenir Book" panose="02000503020000020003" pitchFamily="2" charset="0"/>
                <a:ea typeface="Verdana" panose="020B0604030504040204" pitchFamily="34" charset="0"/>
                <a:cs typeface="Verdana" panose="020B0604030504040204" pitchFamily="34" charset="0"/>
              </a:rPr>
              <a:t>and computational modelling to identify new actionable pathways</a:t>
            </a:r>
          </a:p>
          <a:p>
            <a:pPr algn="ctr"/>
            <a:endParaRPr lang="en-IE" sz="2200" b="1" dirty="0">
              <a:solidFill>
                <a:schemeClr val="accent5">
                  <a:lumMod val="50000"/>
                </a:schemeClr>
              </a:solidFill>
              <a:latin typeface="Avenir Book" panose="02000503020000020003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3A58D5-0D10-4F4D-BF1D-F8D8AEB6C94A}"/>
              </a:ext>
            </a:extLst>
          </p:cNvPr>
          <p:cNvCxnSpPr>
            <a:cxnSpLocks/>
          </p:cNvCxnSpPr>
          <p:nvPr/>
        </p:nvCxnSpPr>
        <p:spPr>
          <a:xfrm flipV="1">
            <a:off x="1777617" y="1791460"/>
            <a:ext cx="5364542" cy="1640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070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63</Words>
  <Application>Microsoft Macintosh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Black</vt:lpstr>
      <vt:lpstr>Avenir Book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</dc:creator>
  <cp:lastModifiedBy>Danielle Nicholson</cp:lastModifiedBy>
  <cp:revision>20</cp:revision>
  <dcterms:created xsi:type="dcterms:W3CDTF">2019-05-31T05:59:24Z</dcterms:created>
  <dcterms:modified xsi:type="dcterms:W3CDTF">2020-11-17T11:11:05Z</dcterms:modified>
</cp:coreProperties>
</file>