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4"/>
    <p:sldMasterId id="2147483671" r:id="rId5"/>
  </p:sldMasterIdLst>
  <p:notesMasterIdLst>
    <p:notesMasterId r:id="rId6"/>
  </p:notesMasterIdLst>
  <p:sldIdLst>
    <p:sldId id="256" r:id="rId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f897f492cc_2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gf897f492cc_2_7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4" name="Google Shape;64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65" name="Google Shape;65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Google Shape;70;p16"/>
          <p:cNvSpPr txBox="1"/>
          <p:nvPr>
            <p:ph idx="1" type="body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1" name="Google Shape;71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Google Shape;73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Google Shape;76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3" name="Google Shape;83;p18"/>
          <p:cNvSpPr txBox="1"/>
          <p:nvPr>
            <p:ph idx="1" type="body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84" name="Google Shape;84;p18"/>
          <p:cNvSpPr txBox="1"/>
          <p:nvPr>
            <p:ph idx="2" type="body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86" name="Google Shape;86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8" name="Google Shape;88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2" name="Google Shape;92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3" name="Google Shape;93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7" name="Google Shape;97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8" name="Google Shape;98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1" name="Google Shape;101;p21"/>
          <p:cNvSpPr txBox="1"/>
          <p:nvPr>
            <p:ph idx="1" type="body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102" name="Google Shape;102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103" name="Google Shape;103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4" name="Google Shape;104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5" name="Google Shape;105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8" name="Google Shape;108;p22"/>
          <p:cNvSpPr/>
          <p:nvPr>
            <p:ph idx="2" type="pic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110" name="Google Shape;110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1" name="Google Shape;111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2" name="Google Shape;112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5" name="Google Shape;115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16" name="Google Shape;116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/>
          <p:nvPr>
            <p:ph type="title"/>
          </p:nvPr>
        </p:nvSpPr>
        <p:spPr>
          <a:xfrm rot="5400000">
            <a:off x="535007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1" name="Google Shape;121;p24"/>
          <p:cNvSpPr txBox="1"/>
          <p:nvPr>
            <p:ph idx="1" type="body"/>
          </p:nvPr>
        </p:nvSpPr>
        <p:spPr>
          <a:xfrm rot="5400000">
            <a:off x="1349573" y="-447079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22" name="Google Shape;122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image" Target="../media/image16.png"/><Relationship Id="rId11" Type="http://schemas.openxmlformats.org/officeDocument/2006/relationships/image" Target="../media/image8.png"/><Relationship Id="rId22" Type="http://schemas.openxmlformats.org/officeDocument/2006/relationships/image" Target="../media/image18.jpg"/><Relationship Id="rId10" Type="http://schemas.openxmlformats.org/officeDocument/2006/relationships/image" Target="../media/image9.jpg"/><Relationship Id="rId21" Type="http://schemas.openxmlformats.org/officeDocument/2006/relationships/image" Target="../media/image19.png"/><Relationship Id="rId13" Type="http://schemas.openxmlformats.org/officeDocument/2006/relationships/image" Target="../media/image11.jpg"/><Relationship Id="rId1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Relationship Id="rId4" Type="http://schemas.openxmlformats.org/officeDocument/2006/relationships/image" Target="../media/image2.png"/><Relationship Id="rId9" Type="http://schemas.openxmlformats.org/officeDocument/2006/relationships/image" Target="../media/image6.png"/><Relationship Id="rId15" Type="http://schemas.openxmlformats.org/officeDocument/2006/relationships/image" Target="../media/image12.png"/><Relationship Id="rId14" Type="http://schemas.openxmlformats.org/officeDocument/2006/relationships/image" Target="../media/image20.png"/><Relationship Id="rId17" Type="http://schemas.openxmlformats.org/officeDocument/2006/relationships/image" Target="../media/image14.jpg"/><Relationship Id="rId16" Type="http://schemas.openxmlformats.org/officeDocument/2006/relationships/image" Target="../media/image13.png"/><Relationship Id="rId5" Type="http://schemas.openxmlformats.org/officeDocument/2006/relationships/image" Target="../media/image3.png"/><Relationship Id="rId19" Type="http://schemas.openxmlformats.org/officeDocument/2006/relationships/image" Target="../media/image17.jpg"/><Relationship Id="rId6" Type="http://schemas.openxmlformats.org/officeDocument/2006/relationships/image" Target="../media/image4.png"/><Relationship Id="rId18" Type="http://schemas.openxmlformats.org/officeDocument/2006/relationships/image" Target="../media/image15.jpg"/><Relationship Id="rId7" Type="http://schemas.openxmlformats.org/officeDocument/2006/relationships/image" Target="../media/image5.png"/><Relationship Id="rId8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LOSSUS logo.jpg" id="129" name="Google Shape;129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23255" y="72571"/>
            <a:ext cx="2310649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39154" y="2237624"/>
            <a:ext cx="1440089" cy="683276"/>
          </a:xfrm>
          <a:prstGeom prst="rect">
            <a:avLst/>
          </a:prstGeom>
          <a:noFill/>
          <a:ln cap="flat" cmpd="sng" w="9525">
            <a:solidFill>
              <a:srgbClr val="4BACC6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31" name="Google Shape;131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26451" y="3144600"/>
            <a:ext cx="1245540" cy="1240944"/>
          </a:xfrm>
          <a:prstGeom prst="rect">
            <a:avLst/>
          </a:prstGeom>
          <a:noFill/>
          <a:ln cap="flat" cmpd="sng" w="9525">
            <a:solidFill>
              <a:srgbClr val="4BACC6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32" name="Google Shape;132;p2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890579" y="2430379"/>
            <a:ext cx="1245540" cy="1240846"/>
          </a:xfrm>
          <a:prstGeom prst="rect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33" name="Google Shape;133;p2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751390" y="2421279"/>
            <a:ext cx="2204357" cy="1247891"/>
          </a:xfrm>
          <a:prstGeom prst="rect">
            <a:avLst/>
          </a:prstGeom>
          <a:noFill/>
          <a:ln cap="flat" cmpd="sng" w="9525">
            <a:solidFill>
              <a:srgbClr val="4BACC6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34" name="Google Shape;134;p2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347454" y="2429816"/>
            <a:ext cx="1098569" cy="1240846"/>
          </a:xfrm>
          <a:prstGeom prst="rect">
            <a:avLst/>
          </a:prstGeom>
          <a:noFill/>
          <a:ln cap="flat" cmpd="sng" w="9525">
            <a:solidFill>
              <a:srgbClr val="4BACC6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35" name="Google Shape;135;p25"/>
          <p:cNvSpPr txBox="1"/>
          <p:nvPr/>
        </p:nvSpPr>
        <p:spPr>
          <a:xfrm>
            <a:off x="903763" y="1515313"/>
            <a:ext cx="2116637" cy="692497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solidFill>
                  <a:srgbClr val="548135"/>
                </a:solidFill>
                <a:latin typeface="Avenir"/>
                <a:ea typeface="Avenir"/>
                <a:cs typeface="Avenir"/>
                <a:sym typeface="Avenir"/>
              </a:rPr>
              <a:t>FUENTES: </a:t>
            </a:r>
            <a:endParaRPr sz="1100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solidFill>
                  <a:srgbClr val="548135"/>
                </a:solidFill>
                <a:latin typeface="Avenir"/>
                <a:ea typeface="Avenir"/>
                <a:cs typeface="Avenir"/>
                <a:sym typeface="Avenir"/>
              </a:rPr>
              <a:t>BIOBANCOS</a:t>
            </a:r>
            <a:endParaRPr sz="1100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solidFill>
                  <a:srgbClr val="548135"/>
                </a:solidFill>
                <a:latin typeface="Avenir"/>
                <a:ea typeface="Avenir"/>
                <a:cs typeface="Avenir"/>
                <a:sym typeface="Avenir"/>
              </a:rPr>
              <a:t>  &amp; ENSAYOS CLÍNICOS</a:t>
            </a:r>
            <a:endParaRPr sz="1100"/>
          </a:p>
        </p:txBody>
      </p:sp>
      <p:sp>
        <p:nvSpPr>
          <p:cNvPr id="136" name="Google Shape;136;p25"/>
          <p:cNvSpPr txBox="1"/>
          <p:nvPr/>
        </p:nvSpPr>
        <p:spPr>
          <a:xfrm>
            <a:off x="2873633" y="1515313"/>
            <a:ext cx="1279437" cy="692497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400" u="none" cap="none" strike="noStrike">
                <a:solidFill>
                  <a:srgbClr val="E46C0A"/>
                </a:solidFill>
                <a:latin typeface="Avenir"/>
                <a:ea typeface="Avenir"/>
                <a:cs typeface="Avenir"/>
                <a:sym typeface="Avenir"/>
              </a:rPr>
              <a:t>BIÓPSIAS DE </a:t>
            </a:r>
            <a:endParaRPr sz="1100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400" u="none" cap="none" strike="noStrike">
                <a:solidFill>
                  <a:srgbClr val="E46C0A"/>
                </a:solidFill>
                <a:latin typeface="Avenir"/>
                <a:ea typeface="Avenir"/>
                <a:cs typeface="Avenir"/>
                <a:sym typeface="Avenir"/>
              </a:rPr>
              <a:t>TUMOR Y </a:t>
            </a:r>
            <a:endParaRPr sz="1100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400" u="none" cap="none" strike="noStrike">
                <a:solidFill>
                  <a:srgbClr val="E46C0A"/>
                </a:solidFill>
                <a:latin typeface="Avenir"/>
                <a:ea typeface="Avenir"/>
                <a:cs typeface="Avenir"/>
                <a:sym typeface="Avenir"/>
              </a:rPr>
              <a:t>LÍQUIDA</a:t>
            </a:r>
            <a:endParaRPr sz="1100"/>
          </a:p>
        </p:txBody>
      </p:sp>
      <p:sp>
        <p:nvSpPr>
          <p:cNvPr id="137" name="Google Shape;137;p25"/>
          <p:cNvSpPr txBox="1"/>
          <p:nvPr/>
        </p:nvSpPr>
        <p:spPr>
          <a:xfrm>
            <a:off x="4032763" y="1515313"/>
            <a:ext cx="1826173" cy="692497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solidFill>
                  <a:srgbClr val="E46C0A"/>
                </a:solidFill>
                <a:latin typeface="Avenir"/>
                <a:ea typeface="Avenir"/>
                <a:cs typeface="Avenir"/>
                <a:sym typeface="Avenir"/>
              </a:rPr>
              <a:t>ANÁLISIS DE </a:t>
            </a:r>
            <a:endParaRPr sz="1100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solidFill>
                  <a:srgbClr val="E46C0A"/>
                </a:solidFill>
                <a:latin typeface="Avenir"/>
                <a:ea typeface="Avenir"/>
                <a:cs typeface="Avenir"/>
                <a:sym typeface="Avenir"/>
              </a:rPr>
              <a:t>DATOS Y MODELOS</a:t>
            </a:r>
            <a:endParaRPr sz="1100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solidFill>
                  <a:srgbClr val="E46C0A"/>
                </a:solidFill>
                <a:latin typeface="Avenir"/>
                <a:ea typeface="Avenir"/>
                <a:cs typeface="Avenir"/>
                <a:sym typeface="Avenir"/>
              </a:rPr>
              <a:t>PRÉ-CLINICOS</a:t>
            </a:r>
            <a:endParaRPr sz="1100"/>
          </a:p>
        </p:txBody>
      </p:sp>
      <p:sp>
        <p:nvSpPr>
          <p:cNvPr id="138" name="Google Shape;138;p25"/>
          <p:cNvSpPr txBox="1"/>
          <p:nvPr/>
        </p:nvSpPr>
        <p:spPr>
          <a:xfrm>
            <a:off x="5856737" y="1542338"/>
            <a:ext cx="1993671" cy="484748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E46C0A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solidFill>
                  <a:srgbClr val="E46C0A"/>
                </a:solidFill>
                <a:latin typeface="Avenir"/>
                <a:ea typeface="Avenir"/>
                <a:cs typeface="Avenir"/>
                <a:sym typeface="Avenir"/>
              </a:rPr>
              <a:t>VALIDACIÓN CLÍNICA</a:t>
            </a:r>
            <a:endParaRPr sz="1100"/>
          </a:p>
        </p:txBody>
      </p:sp>
      <p:sp>
        <p:nvSpPr>
          <p:cNvPr id="139" name="Google Shape;139;p25"/>
          <p:cNvSpPr txBox="1"/>
          <p:nvPr/>
        </p:nvSpPr>
        <p:spPr>
          <a:xfrm>
            <a:off x="5796643" y="125147"/>
            <a:ext cx="2058124" cy="484748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COLOSSUS has received funding from the </a:t>
            </a:r>
            <a:endParaRPr sz="1100"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European Union’s  Horizon 2020 research and innovation programme under grant agreement </a:t>
            </a:r>
            <a:endParaRPr sz="1100"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no.754923.  </a:t>
            </a:r>
            <a:endParaRPr sz="1100"/>
          </a:p>
        </p:txBody>
      </p:sp>
      <p:pic>
        <p:nvPicPr>
          <p:cNvPr descr="eu_flag_logo_240px_grey.png" id="140" name="Google Shape;140;p2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217507" y="186424"/>
            <a:ext cx="725616" cy="48474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TI.jpg" id="141" name="Google Shape;141;p2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788402" y="4789627"/>
            <a:ext cx="347891" cy="24586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CR.png" id="142" name="Google Shape;142;p2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388469" y="4842892"/>
            <a:ext cx="723279" cy="13932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NSERM.png" id="143" name="Google Shape;143;p25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2737728" y="4808100"/>
            <a:ext cx="552567" cy="20891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HalioDx_RVB.jpg" id="144" name="Google Shape;144;p25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4926510" y="4834230"/>
            <a:ext cx="492049" cy="1566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T_circle_texture.png" id="145" name="Google Shape;145;p25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7781682" y="4816258"/>
            <a:ext cx="192604" cy="19260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ITO LOGO.tif" id="146" name="Google Shape;146;p25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5516732" y="4815876"/>
            <a:ext cx="498604" cy="19336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VIB.png" id="147" name="Google Shape;147;p25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2311073" y="4823996"/>
            <a:ext cx="328482" cy="17712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HEI.jpeg" id="148" name="Google Shape;148;p25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4209921" y="4750971"/>
            <a:ext cx="618415" cy="32317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CD.jpeg" id="149" name="Google Shape;149;p25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1983776" y="4797995"/>
            <a:ext cx="229124" cy="2291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_eng VHIO.jpg" id="150" name="Google Shape;150;p25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1660548" y="4800822"/>
            <a:ext cx="225055" cy="2234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CSI-logo.png" id="151" name="Google Shape;151;p25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1155570" y="4609243"/>
            <a:ext cx="406805" cy="522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eneXplain_oSchatten (1).tif" id="152" name="Google Shape;152;p25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6113509" y="4858489"/>
            <a:ext cx="576720" cy="10813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13_EPI_colossus-320x202.jpg" id="153" name="Google Shape;153;p25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7234466" y="4770828"/>
            <a:ext cx="449042" cy="283458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25"/>
          <p:cNvSpPr txBox="1"/>
          <p:nvPr/>
        </p:nvSpPr>
        <p:spPr>
          <a:xfrm>
            <a:off x="1155570" y="904177"/>
            <a:ext cx="6838084" cy="32316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700" u="none" cap="none" strike="noStrike">
                <a:solidFill>
                  <a:srgbClr val="1E4E79"/>
                </a:solidFill>
                <a:latin typeface="Avenir"/>
                <a:ea typeface="Avenir"/>
                <a:cs typeface="Avenir"/>
                <a:sym typeface="Avenir"/>
              </a:rPr>
              <a:t>Análisis molecular del tumor colorrectal RAS mutado MSS (“frio”) </a:t>
            </a:r>
            <a:endParaRPr sz="1100"/>
          </a:p>
        </p:txBody>
      </p:sp>
      <p:cxnSp>
        <p:nvCxnSpPr>
          <p:cNvPr id="155" name="Google Shape;155;p25"/>
          <p:cNvCxnSpPr/>
          <p:nvPr/>
        </p:nvCxnSpPr>
        <p:spPr>
          <a:xfrm flipH="1" rot="10800000">
            <a:off x="2476213" y="1343595"/>
            <a:ext cx="4023407" cy="12300"/>
          </a:xfrm>
          <a:prstGeom prst="straightConnector1">
            <a:avLst/>
          </a:prstGeom>
          <a:noFill/>
          <a:ln cap="flat" cmpd="sng" w="19050">
            <a:solidFill>
              <a:srgbClr val="1E4E79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