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897f492cc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897f492cc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8.png"/><Relationship Id="rId22" Type="http://schemas.openxmlformats.org/officeDocument/2006/relationships/image" Target="../media/image18.jpg"/><Relationship Id="rId10" Type="http://schemas.openxmlformats.org/officeDocument/2006/relationships/image" Target="../media/image9.jpg"/><Relationship Id="rId21" Type="http://schemas.openxmlformats.org/officeDocument/2006/relationships/image" Target="../media/image19.png"/><Relationship Id="rId13" Type="http://schemas.openxmlformats.org/officeDocument/2006/relationships/image" Target="../media/image11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5" Type="http://schemas.openxmlformats.org/officeDocument/2006/relationships/image" Target="../media/image12.png"/><Relationship Id="rId14" Type="http://schemas.openxmlformats.org/officeDocument/2006/relationships/image" Target="../media/image20.png"/><Relationship Id="rId17" Type="http://schemas.openxmlformats.org/officeDocument/2006/relationships/image" Target="../media/image14.jpg"/><Relationship Id="rId16" Type="http://schemas.openxmlformats.org/officeDocument/2006/relationships/image" Target="../media/image13.png"/><Relationship Id="rId5" Type="http://schemas.openxmlformats.org/officeDocument/2006/relationships/image" Target="../media/image3.png"/><Relationship Id="rId19" Type="http://schemas.openxmlformats.org/officeDocument/2006/relationships/image" Target="../media/image17.jpg"/><Relationship Id="rId6" Type="http://schemas.openxmlformats.org/officeDocument/2006/relationships/image" Target="../media/image4.png"/><Relationship Id="rId18" Type="http://schemas.openxmlformats.org/officeDocument/2006/relationships/image" Target="../media/image15.jp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OSSUS logo.jpg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3255" y="72571"/>
            <a:ext cx="2310649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154" y="2237624"/>
            <a:ext cx="1440089" cy="683276"/>
          </a:xfrm>
          <a:prstGeom prst="rect">
            <a:avLst/>
          </a:prstGeom>
          <a:noFill/>
          <a:ln cap="flat" cmpd="sng" w="9525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6451" y="3144600"/>
            <a:ext cx="1245540" cy="1240944"/>
          </a:xfrm>
          <a:prstGeom prst="rect">
            <a:avLst/>
          </a:prstGeom>
          <a:noFill/>
          <a:ln cap="flat" cmpd="sng" w="9525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0579" y="2430379"/>
            <a:ext cx="1245540" cy="1240846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51390" y="2421279"/>
            <a:ext cx="2204357" cy="1247891"/>
          </a:xfrm>
          <a:prstGeom prst="rect">
            <a:avLst/>
          </a:prstGeom>
          <a:noFill/>
          <a:ln cap="flat" cmpd="sng" w="9525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7454" y="2429816"/>
            <a:ext cx="1098569" cy="1240846"/>
          </a:xfrm>
          <a:prstGeom prst="rect">
            <a:avLst/>
          </a:prstGeom>
          <a:noFill/>
          <a:ln cap="flat" cmpd="sng" w="9525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25"/>
          <p:cNvSpPr txBox="1"/>
          <p:nvPr/>
        </p:nvSpPr>
        <p:spPr>
          <a:xfrm>
            <a:off x="903763" y="1515313"/>
            <a:ext cx="211663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FUENTES: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BIOBANCOS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548135"/>
                </a:solidFill>
                <a:latin typeface="Avenir"/>
                <a:ea typeface="Avenir"/>
                <a:cs typeface="Avenir"/>
                <a:sym typeface="Avenir"/>
              </a:rPr>
              <a:t>  &amp; ENSAYOS CLÍNICOS</a:t>
            </a:r>
            <a:endParaRPr sz="1100"/>
          </a:p>
        </p:txBody>
      </p:sp>
      <p:sp>
        <p:nvSpPr>
          <p:cNvPr id="136" name="Google Shape;136;p25"/>
          <p:cNvSpPr txBox="1"/>
          <p:nvPr/>
        </p:nvSpPr>
        <p:spPr>
          <a:xfrm>
            <a:off x="2873633" y="1515313"/>
            <a:ext cx="127943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BIÓPSIAS DE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TUMOR Y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LÍQUIDA</a:t>
            </a:r>
            <a:endParaRPr sz="1100"/>
          </a:p>
        </p:txBody>
      </p:sp>
      <p:sp>
        <p:nvSpPr>
          <p:cNvPr id="137" name="Google Shape;137;p25"/>
          <p:cNvSpPr txBox="1"/>
          <p:nvPr/>
        </p:nvSpPr>
        <p:spPr>
          <a:xfrm>
            <a:off x="4032763" y="1515313"/>
            <a:ext cx="182617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ANÁLISIS DE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DATOS Y MODELOS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PRÉ-CLINICOS</a:t>
            </a:r>
            <a:endParaRPr sz="1100"/>
          </a:p>
        </p:txBody>
      </p:sp>
      <p:sp>
        <p:nvSpPr>
          <p:cNvPr id="138" name="Google Shape;138;p25"/>
          <p:cNvSpPr txBox="1"/>
          <p:nvPr/>
        </p:nvSpPr>
        <p:spPr>
          <a:xfrm>
            <a:off x="5856737" y="1542338"/>
            <a:ext cx="199367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46C0A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E46C0A"/>
                </a:solidFill>
                <a:latin typeface="Avenir"/>
                <a:ea typeface="Avenir"/>
                <a:cs typeface="Avenir"/>
                <a:sym typeface="Avenir"/>
              </a:rPr>
              <a:t>VALIDACIÓN CLÍNICA</a:t>
            </a:r>
            <a:endParaRPr sz="1100"/>
          </a:p>
        </p:txBody>
      </p:sp>
      <p:sp>
        <p:nvSpPr>
          <p:cNvPr id="139" name="Google Shape;139;p25"/>
          <p:cNvSpPr txBox="1"/>
          <p:nvPr/>
        </p:nvSpPr>
        <p:spPr>
          <a:xfrm>
            <a:off x="5796643" y="125147"/>
            <a:ext cx="205812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COLOSSUS has received funding from the </a:t>
            </a:r>
            <a:endParaRPr sz="11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Union’s  Horizon 2020 research and innovation programme under grant agreement </a:t>
            </a:r>
            <a:endParaRPr sz="11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no.754923.  </a:t>
            </a:r>
            <a:endParaRPr sz="1100"/>
          </a:p>
        </p:txBody>
      </p:sp>
      <p:pic>
        <p:nvPicPr>
          <p:cNvPr descr="eu_flag_logo_240px_grey.png" id="140" name="Google Shape;140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17507" y="186424"/>
            <a:ext cx="725616" cy="484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I.jpg" id="141" name="Google Shape;141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88402" y="4789627"/>
            <a:ext cx="347891" cy="245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R.png" id="142" name="Google Shape;142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88469" y="4842892"/>
            <a:ext cx="723279" cy="139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ERM.png" id="143" name="Google Shape;143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37728" y="4808100"/>
            <a:ext cx="552567" cy="208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HalioDx_RVB.jpg" id="144" name="Google Shape;144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26510" y="4834230"/>
            <a:ext cx="492049" cy="156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T_circle_texture.png" id="145" name="Google Shape;145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81682" y="4816258"/>
            <a:ext cx="192604" cy="192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TO LOGO.tif" id="146" name="Google Shape;146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16732" y="4815876"/>
            <a:ext cx="498604" cy="193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B.png" id="147" name="Google Shape;147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11073" y="4823996"/>
            <a:ext cx="328482" cy="177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HEI.jpeg" id="148" name="Google Shape;148;p2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209921" y="4750971"/>
            <a:ext cx="618415" cy="323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.jpeg" id="149" name="Google Shape;149;p2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83776" y="4797995"/>
            <a:ext cx="229124" cy="229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eng VHIO.jpg" id="150" name="Google Shape;150;p2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60548" y="4800822"/>
            <a:ext cx="225055" cy="223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CSI-logo.png" id="151" name="Google Shape;151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155570" y="4609243"/>
            <a:ext cx="406805" cy="52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neXplain_oSchatten (1).tif" id="152" name="Google Shape;152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113509" y="4858489"/>
            <a:ext cx="576720" cy="108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_EPI_colossus-320x202.jpg" id="153" name="Google Shape;153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234466" y="4770828"/>
            <a:ext cx="449042" cy="28345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1155570" y="904177"/>
            <a:ext cx="683808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rgbClr val="1E4E79"/>
                </a:solidFill>
                <a:latin typeface="Avenir"/>
                <a:ea typeface="Avenir"/>
                <a:cs typeface="Avenir"/>
                <a:sym typeface="Avenir"/>
              </a:rPr>
              <a:t>Análisis molecular del tumor colorrectal RAS mutado MSS (“frio”) </a:t>
            </a:r>
            <a:endParaRPr sz="1100"/>
          </a:p>
        </p:txBody>
      </p:sp>
      <p:cxnSp>
        <p:nvCxnSpPr>
          <p:cNvPr id="155" name="Google Shape;155;p25"/>
          <p:cNvCxnSpPr/>
          <p:nvPr/>
        </p:nvCxnSpPr>
        <p:spPr>
          <a:xfrm flipH="1" rot="10800000">
            <a:off x="2476213" y="1343595"/>
            <a:ext cx="4023407" cy="12300"/>
          </a:xfrm>
          <a:prstGeom prst="straightConnector1">
            <a:avLst/>
          </a:prstGeom>
          <a:noFill/>
          <a:ln cap="flat" cmpd="sng" w="190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